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5"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330"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70D10D68-10FB-43D3-AF2D-0E6B185DAEC4}" type="datetimeFigureOut">
              <a:rPr lang="en-US" smtClean="0"/>
              <a:pPr/>
              <a:t>1/9/2013</a:t>
            </a:fld>
            <a:endParaRPr lang="en-US"/>
          </a:p>
        </p:txBody>
      </p:sp>
      <p:sp>
        <p:nvSpPr>
          <p:cNvPr id="16" name="Slide Number Placeholder 15"/>
          <p:cNvSpPr>
            <a:spLocks noGrp="1"/>
          </p:cNvSpPr>
          <p:nvPr>
            <p:ph type="sldNum" sz="quarter" idx="11"/>
          </p:nvPr>
        </p:nvSpPr>
        <p:spPr/>
        <p:txBody>
          <a:bodyPr/>
          <a:lstStyle/>
          <a:p>
            <a:fld id="{B1A99EEE-2FAA-4EC3-B99C-427C11896464}"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D10D68-10FB-43D3-AF2D-0E6B185DAEC4}" type="datetimeFigureOut">
              <a:rPr lang="en-US" smtClean="0"/>
              <a:pPr/>
              <a:t>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A99EEE-2FAA-4EC3-B99C-427C1189646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D10D68-10FB-43D3-AF2D-0E6B185DAEC4}" type="datetimeFigureOut">
              <a:rPr lang="en-US" smtClean="0"/>
              <a:pPr/>
              <a:t>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A99EEE-2FAA-4EC3-B99C-427C1189646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70D10D68-10FB-43D3-AF2D-0E6B185DAEC4}" type="datetimeFigureOut">
              <a:rPr lang="en-US" smtClean="0"/>
              <a:pPr/>
              <a:t>1/9/2013</a:t>
            </a:fld>
            <a:endParaRPr lang="en-US"/>
          </a:p>
        </p:txBody>
      </p:sp>
      <p:sp>
        <p:nvSpPr>
          <p:cNvPr id="15" name="Slide Number Placeholder 14"/>
          <p:cNvSpPr>
            <a:spLocks noGrp="1"/>
          </p:cNvSpPr>
          <p:nvPr>
            <p:ph type="sldNum" sz="quarter" idx="15"/>
          </p:nvPr>
        </p:nvSpPr>
        <p:spPr/>
        <p:txBody>
          <a:bodyPr/>
          <a:lstStyle>
            <a:lvl1pPr algn="ctr">
              <a:defRPr/>
            </a:lvl1pPr>
          </a:lstStyle>
          <a:p>
            <a:fld id="{B1A99EEE-2FAA-4EC3-B99C-427C11896464}"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0D10D68-10FB-43D3-AF2D-0E6B185DAEC4}" type="datetimeFigureOut">
              <a:rPr lang="en-US" smtClean="0"/>
              <a:pPr/>
              <a:t>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A99EEE-2FAA-4EC3-B99C-427C11896464}"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0D10D68-10FB-43D3-AF2D-0E6B185DAEC4}" type="datetimeFigureOut">
              <a:rPr lang="en-US" smtClean="0"/>
              <a:pPr/>
              <a:t>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99EEE-2FAA-4EC3-B99C-427C11896464}"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B1A99EEE-2FAA-4EC3-B99C-427C11896464}"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70D10D68-10FB-43D3-AF2D-0E6B185DAEC4}" type="datetimeFigureOut">
              <a:rPr lang="en-US" smtClean="0"/>
              <a:pPr/>
              <a:t>1/9/2013</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0D10D68-10FB-43D3-AF2D-0E6B185DAEC4}" type="datetimeFigureOut">
              <a:rPr lang="en-US" smtClean="0"/>
              <a:pPr/>
              <a:t>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A99EEE-2FAA-4EC3-B99C-427C11896464}"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D10D68-10FB-43D3-AF2D-0E6B185DAEC4}" type="datetimeFigureOut">
              <a:rPr lang="en-US" smtClean="0"/>
              <a:pPr/>
              <a:t>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A99EEE-2FAA-4EC3-B99C-427C1189646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70D10D68-10FB-43D3-AF2D-0E6B185DAEC4}" type="datetimeFigureOut">
              <a:rPr lang="en-US" smtClean="0"/>
              <a:pPr/>
              <a:t>1/9/2013</a:t>
            </a:fld>
            <a:endParaRPr lang="en-US"/>
          </a:p>
        </p:txBody>
      </p:sp>
      <p:sp>
        <p:nvSpPr>
          <p:cNvPr id="9" name="Slide Number Placeholder 8"/>
          <p:cNvSpPr>
            <a:spLocks noGrp="1"/>
          </p:cNvSpPr>
          <p:nvPr>
            <p:ph type="sldNum" sz="quarter" idx="15"/>
          </p:nvPr>
        </p:nvSpPr>
        <p:spPr/>
        <p:txBody>
          <a:bodyPr/>
          <a:lstStyle/>
          <a:p>
            <a:fld id="{B1A99EEE-2FAA-4EC3-B99C-427C11896464}"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70D10D68-10FB-43D3-AF2D-0E6B185DAEC4}" type="datetimeFigureOut">
              <a:rPr lang="en-US" smtClean="0"/>
              <a:pPr/>
              <a:t>1/9/2013</a:t>
            </a:fld>
            <a:endParaRPr lang="en-US"/>
          </a:p>
        </p:txBody>
      </p:sp>
      <p:sp>
        <p:nvSpPr>
          <p:cNvPr id="9" name="Slide Number Placeholder 8"/>
          <p:cNvSpPr>
            <a:spLocks noGrp="1"/>
          </p:cNvSpPr>
          <p:nvPr>
            <p:ph type="sldNum" sz="quarter" idx="11"/>
          </p:nvPr>
        </p:nvSpPr>
        <p:spPr/>
        <p:txBody>
          <a:bodyPr/>
          <a:lstStyle/>
          <a:p>
            <a:fld id="{B1A99EEE-2FAA-4EC3-B99C-427C11896464}"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70D10D68-10FB-43D3-AF2D-0E6B185DAEC4}" type="datetimeFigureOut">
              <a:rPr lang="en-US" smtClean="0"/>
              <a:pPr/>
              <a:t>1/9/2013</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1A99EEE-2FAA-4EC3-B99C-427C11896464}"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solidFill>
                  <a:schemeClr val="bg1"/>
                </a:solidFill>
              </a:rPr>
              <a:t>Guided Reading Activity Answer Guide</a:t>
            </a:r>
            <a:endParaRPr lang="en-US" dirty="0">
              <a:solidFill>
                <a:schemeClr val="bg1"/>
              </a:solidFill>
            </a:endParaRPr>
          </a:p>
        </p:txBody>
      </p:sp>
      <p:sp>
        <p:nvSpPr>
          <p:cNvPr id="2" name="Title 1"/>
          <p:cNvSpPr>
            <a:spLocks noGrp="1"/>
          </p:cNvSpPr>
          <p:nvPr>
            <p:ph type="ctrTitle"/>
          </p:nvPr>
        </p:nvSpPr>
        <p:spPr/>
        <p:txBody>
          <a:bodyPr/>
          <a:lstStyle/>
          <a:p>
            <a:r>
              <a:rPr lang="en-US" dirty="0" smtClean="0">
                <a:solidFill>
                  <a:schemeClr val="bg2">
                    <a:lumMod val="75000"/>
                  </a:schemeClr>
                </a:solidFill>
              </a:rPr>
              <a:t>Struggles for Justice – the Failures of the Progressives</a:t>
            </a:r>
            <a:endParaRPr lang="en-US" dirty="0">
              <a:solidFill>
                <a:schemeClr val="bg2">
                  <a:lumMod val="75000"/>
                </a:schemeClr>
              </a:solidFill>
            </a:endParaRPr>
          </a:p>
        </p:txBody>
      </p:sp>
    </p:spTree>
    <p:extLst>
      <p:ext uri="{BB962C8B-B14F-4D97-AF65-F5344CB8AC3E}">
        <p14:creationId xmlns:p14="http://schemas.microsoft.com/office/powerpoint/2010/main" val="31466330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pPr algn="ctr"/>
            <a:r>
              <a:rPr lang="en-US" dirty="0" smtClean="0">
                <a:solidFill>
                  <a:schemeClr val="bg2">
                    <a:lumMod val="50000"/>
                  </a:schemeClr>
                </a:solidFill>
              </a:rPr>
              <a:t>A Duluth, MN Lynch Mob Murdered Three</a:t>
            </a:r>
            <a:endParaRPr lang="en-US" dirty="0">
              <a:solidFill>
                <a:schemeClr val="bg2">
                  <a:lumMod val="50000"/>
                </a:schemeClr>
              </a:solidFill>
            </a:endParaRPr>
          </a:p>
        </p:txBody>
      </p:sp>
      <p:pic>
        <p:nvPicPr>
          <p:cNvPr id="10" name="Content Placeholder 9"/>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790575" y="2253456"/>
            <a:ext cx="3371850" cy="3810000"/>
          </a:xfrm>
        </p:spPr>
      </p:pic>
      <p:pic>
        <p:nvPicPr>
          <p:cNvPr id="11" name="Content Placeholder 10"/>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408266" y="2201863"/>
            <a:ext cx="2521644" cy="3913187"/>
          </a:xfrm>
        </p:spPr>
      </p:pic>
      <p:sp>
        <p:nvSpPr>
          <p:cNvPr id="5" name="Title 4"/>
          <p:cNvSpPr>
            <a:spLocks noGrp="1"/>
          </p:cNvSpPr>
          <p:nvPr>
            <p:ph type="title"/>
          </p:nvPr>
        </p:nvSpPr>
        <p:spPr/>
        <p:txBody>
          <a:bodyPr>
            <a:normAutofit fontScale="90000"/>
          </a:bodyPr>
          <a:lstStyle/>
          <a:p>
            <a:r>
              <a:rPr lang="en-US" dirty="0" smtClean="0">
                <a:solidFill>
                  <a:schemeClr val="bg1"/>
                </a:solidFill>
              </a:rPr>
              <a:t>Over 1000 African Americans were the victims of lynching during the 1890s</a:t>
            </a:r>
            <a:endParaRPr lang="en-US" dirty="0">
              <a:solidFill>
                <a:schemeClr val="bg1"/>
              </a:solidFill>
            </a:endParaRPr>
          </a:p>
        </p:txBody>
      </p:sp>
      <p:sp>
        <p:nvSpPr>
          <p:cNvPr id="8" name="Text Placeholder 7"/>
          <p:cNvSpPr>
            <a:spLocks noGrp="1"/>
          </p:cNvSpPr>
          <p:nvPr>
            <p:ph type="body" idx="3"/>
          </p:nvPr>
        </p:nvSpPr>
        <p:spPr/>
        <p:txBody>
          <a:bodyPr/>
          <a:lstStyle/>
          <a:p>
            <a:pPr algn="ctr"/>
            <a:r>
              <a:rPr lang="en-US" dirty="0" err="1" smtClean="0">
                <a:solidFill>
                  <a:schemeClr val="bg2">
                    <a:lumMod val="50000"/>
                  </a:schemeClr>
                </a:solidFill>
              </a:rPr>
              <a:t>Lige</a:t>
            </a:r>
            <a:r>
              <a:rPr lang="en-US" dirty="0" smtClean="0">
                <a:solidFill>
                  <a:schemeClr val="bg2">
                    <a:lumMod val="50000"/>
                  </a:schemeClr>
                </a:solidFill>
              </a:rPr>
              <a:t> Daniels of Center, TX, Murdered by  a Mob</a:t>
            </a:r>
            <a:endParaRPr lang="en-US" dirty="0">
              <a:solidFill>
                <a:schemeClr val="bg2">
                  <a:lumMod val="50000"/>
                </a:schemeClr>
              </a:solidFill>
            </a:endParaRPr>
          </a:p>
        </p:txBody>
      </p:sp>
    </p:spTree>
    <p:extLst>
      <p:ext uri="{BB962C8B-B14F-4D97-AF65-F5344CB8AC3E}">
        <p14:creationId xmlns:p14="http://schemas.microsoft.com/office/powerpoint/2010/main" val="29331537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smtClean="0">
                <a:solidFill>
                  <a:schemeClr val="bg2">
                    <a:lumMod val="50000"/>
                  </a:schemeClr>
                </a:solidFill>
              </a:rPr>
              <a:t>Ida B. Wells-Barnett</a:t>
            </a:r>
            <a:endParaRPr lang="en-US" dirty="0">
              <a:solidFill>
                <a:schemeClr val="bg2">
                  <a:lumMod val="50000"/>
                </a:schemeClr>
              </a:solidFill>
            </a:endParaRPr>
          </a:p>
        </p:txBody>
      </p:sp>
      <p:sp>
        <p:nvSpPr>
          <p:cNvPr id="8" name="Content Placeholder 7"/>
          <p:cNvSpPr>
            <a:spLocks noGrp="1"/>
          </p:cNvSpPr>
          <p:nvPr>
            <p:ph sz="half" idx="1"/>
          </p:nvPr>
        </p:nvSpPr>
        <p:spPr/>
        <p:txBody>
          <a:bodyPr>
            <a:normAutofit fontScale="77500" lnSpcReduction="20000"/>
          </a:bodyPr>
          <a:lstStyle/>
          <a:p>
            <a:r>
              <a:rPr lang="en-US" dirty="0" smtClean="0"/>
              <a:t>Ida B. Wells was the author of </a:t>
            </a:r>
            <a:r>
              <a:rPr lang="en-US" i="1" u="sng" dirty="0" smtClean="0"/>
              <a:t>A Red Record</a:t>
            </a:r>
            <a:r>
              <a:rPr lang="en-US" dirty="0" smtClean="0"/>
              <a:t>, a book which described the history of lynching across the South during the 19</a:t>
            </a:r>
            <a:r>
              <a:rPr lang="en-US" baseline="30000" dirty="0" smtClean="0"/>
              <a:t>th</a:t>
            </a:r>
            <a:r>
              <a:rPr lang="en-US" dirty="0" smtClean="0"/>
              <a:t> Century and early 20</a:t>
            </a:r>
            <a:r>
              <a:rPr lang="en-US" baseline="30000" dirty="0" smtClean="0"/>
              <a:t>th</a:t>
            </a:r>
            <a:r>
              <a:rPr lang="en-US" dirty="0" smtClean="0"/>
              <a:t> Century.  She attempted to identify the murderers and publicly humiliate mob members, even if the court systems would not persecute them. </a:t>
            </a:r>
          </a:p>
          <a:p>
            <a:r>
              <a:rPr lang="en-US" dirty="0" smtClean="0"/>
              <a:t>Wells was also the editor of her own magazine, </a:t>
            </a:r>
            <a:r>
              <a:rPr lang="en-US" i="1" u="sng" dirty="0" smtClean="0"/>
              <a:t>Free Speech</a:t>
            </a:r>
            <a:r>
              <a:rPr lang="en-US" dirty="0" smtClean="0"/>
              <a:t>, which attempted to expose murderers and organize boycotts in the towns where mob violence had resulted in the lynching of African Americans.</a:t>
            </a:r>
            <a:endParaRPr lang="en-US" dirty="0"/>
          </a:p>
        </p:txBody>
      </p:sp>
      <p:pic>
        <p:nvPicPr>
          <p:cNvPr id="10" name="Content Placeholder 9"/>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68295" y="1786190"/>
            <a:ext cx="3619048" cy="4047619"/>
          </a:xfrm>
        </p:spPr>
      </p:pic>
    </p:spTree>
    <p:extLst>
      <p:ext uri="{BB962C8B-B14F-4D97-AF65-F5344CB8AC3E}">
        <p14:creationId xmlns:p14="http://schemas.microsoft.com/office/powerpoint/2010/main" val="38118342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2800" dirty="0" smtClean="0">
                <a:solidFill>
                  <a:schemeClr val="bg2">
                    <a:lumMod val="50000"/>
                  </a:schemeClr>
                </a:solidFill>
              </a:rPr>
              <a:t>Woodrow Wilson</a:t>
            </a:r>
            <a:endParaRPr lang="en-US" sz="2800" dirty="0">
              <a:solidFill>
                <a:schemeClr val="bg2">
                  <a:lumMod val="50000"/>
                </a:schemeClr>
              </a:solidFill>
            </a:endParaRPr>
          </a:p>
        </p:txBody>
      </p:sp>
      <p:pic>
        <p:nvPicPr>
          <p:cNvPr id="8" name="Picture Placeholder 7"/>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10500" r="10500"/>
          <a:stretch>
            <a:fillRect/>
          </a:stretch>
        </p:blipFill>
        <p:spPr/>
      </p:pic>
      <p:sp>
        <p:nvSpPr>
          <p:cNvPr id="7" name="Text Placeholder 6"/>
          <p:cNvSpPr>
            <a:spLocks noGrp="1"/>
          </p:cNvSpPr>
          <p:nvPr>
            <p:ph type="body" sz="half" idx="2"/>
          </p:nvPr>
        </p:nvSpPr>
        <p:spPr/>
        <p:txBody>
          <a:bodyPr/>
          <a:lstStyle/>
          <a:p>
            <a:r>
              <a:rPr lang="en-US" dirty="0" smtClean="0"/>
              <a:t>Wilson, who was considered a Progressive President for his efforts at financial reform and the expansion of the vote to women during his Presidency, was openly racist and segregated all federal buildings in Washington during his time in office.</a:t>
            </a:r>
            <a:endParaRPr lang="en-US" dirty="0"/>
          </a:p>
        </p:txBody>
      </p:sp>
    </p:spTree>
    <p:extLst>
      <p:ext uri="{BB962C8B-B14F-4D97-AF65-F5344CB8AC3E}">
        <p14:creationId xmlns:p14="http://schemas.microsoft.com/office/powerpoint/2010/main" val="3774017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solidFill>
                  <a:schemeClr val="bg2">
                    <a:lumMod val="50000"/>
                  </a:schemeClr>
                </a:solidFill>
              </a:rPr>
              <a:t>George Washington Carver </a:t>
            </a:r>
            <a:endParaRPr lang="en-US" sz="2400" dirty="0">
              <a:solidFill>
                <a:schemeClr val="bg2">
                  <a:lumMod val="50000"/>
                </a:schemeClr>
              </a:solidFill>
            </a:endParaRPr>
          </a:p>
        </p:txBody>
      </p:sp>
      <p:pic>
        <p:nvPicPr>
          <p:cNvPr id="5" name="Picture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7298" r="7298"/>
          <a:stretch>
            <a:fillRect/>
          </a:stretch>
        </p:blipFill>
        <p:spPr/>
      </p:pic>
      <p:sp>
        <p:nvSpPr>
          <p:cNvPr id="4" name="Text Placeholder 3"/>
          <p:cNvSpPr>
            <a:spLocks noGrp="1"/>
          </p:cNvSpPr>
          <p:nvPr>
            <p:ph type="body" sz="half" idx="2"/>
          </p:nvPr>
        </p:nvSpPr>
        <p:spPr/>
        <p:txBody>
          <a:bodyPr>
            <a:normAutofit lnSpcReduction="10000"/>
          </a:bodyPr>
          <a:lstStyle/>
          <a:p>
            <a:r>
              <a:rPr lang="en-US" dirty="0" smtClean="0"/>
              <a:t>George Washington Carver is most famous for his work as a botanist and scientist .  </a:t>
            </a:r>
            <a:r>
              <a:rPr lang="en-US" dirty="0"/>
              <a:t>H</a:t>
            </a:r>
            <a:r>
              <a:rPr lang="en-US" dirty="0" smtClean="0"/>
              <a:t>is primary mission was to find alternative crops to the Southern staple crop,  cotton.  He studied the peanut, soybean,  and sweet potatoes in order to maximize the value of each crop.</a:t>
            </a:r>
            <a:endParaRPr lang="en-US" dirty="0"/>
          </a:p>
        </p:txBody>
      </p:sp>
    </p:spTree>
    <p:extLst>
      <p:ext uri="{BB962C8B-B14F-4D97-AF65-F5344CB8AC3E}">
        <p14:creationId xmlns:p14="http://schemas.microsoft.com/office/powerpoint/2010/main" val="42544892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2086389" y="457200"/>
            <a:ext cx="2990021" cy="5715000"/>
          </a:xfrm>
        </p:spPr>
      </p:pic>
      <p:sp>
        <p:nvSpPr>
          <p:cNvPr id="6" name="Text Placeholder 5"/>
          <p:cNvSpPr>
            <a:spLocks noGrp="1"/>
          </p:cNvSpPr>
          <p:nvPr>
            <p:ph type="body" idx="2"/>
          </p:nvPr>
        </p:nvSpPr>
        <p:spPr>
          <a:xfrm>
            <a:off x="5181600" y="1676400"/>
            <a:ext cx="3657600" cy="4495800"/>
          </a:xfrm>
        </p:spPr>
        <p:txBody>
          <a:bodyPr>
            <a:normAutofit fontScale="92500" lnSpcReduction="20000"/>
          </a:bodyPr>
          <a:lstStyle/>
          <a:p>
            <a:r>
              <a:rPr lang="en-US" dirty="0" smtClean="0"/>
              <a:t>Revolution tormented Mexico throughout the early 1900s, as a series of dictators and strongmen vied for power in the nation – </a:t>
            </a:r>
            <a:r>
              <a:rPr lang="en-US" dirty="0" err="1" smtClean="0"/>
              <a:t>Porfirio</a:t>
            </a:r>
            <a:r>
              <a:rPr lang="en-US" dirty="0" smtClean="0"/>
              <a:t> Diaz was overthrown by Francisco Madero; Madero was overthrown in a military coup by </a:t>
            </a:r>
            <a:r>
              <a:rPr lang="en-US" dirty="0" err="1" smtClean="0"/>
              <a:t>Victoriano</a:t>
            </a:r>
            <a:r>
              <a:rPr lang="en-US" dirty="0" smtClean="0"/>
              <a:t> Huerta; Huerta, in turn was overthrown by </a:t>
            </a:r>
            <a:r>
              <a:rPr lang="en-US" dirty="0" err="1" smtClean="0"/>
              <a:t>Venustiano</a:t>
            </a:r>
            <a:r>
              <a:rPr lang="en-US" dirty="0" smtClean="0"/>
              <a:t> Carranza.  Meanwhile, </a:t>
            </a:r>
            <a:r>
              <a:rPr lang="en-US" dirty="0" err="1" smtClean="0"/>
              <a:t>Emiliano</a:t>
            </a:r>
            <a:r>
              <a:rPr lang="en-US" dirty="0" smtClean="0"/>
              <a:t> Zapata, illustrated to the left, led revolutionaries in the South and </a:t>
            </a:r>
            <a:r>
              <a:rPr lang="en-US" dirty="0" err="1" smtClean="0"/>
              <a:t>Pancho</a:t>
            </a:r>
            <a:r>
              <a:rPr lang="en-US" dirty="0" smtClean="0"/>
              <a:t> Villa led resistance in the North.  The result was constant warfare, instability, economic depression, and famine across the nation.  Thousands fled to the United States, finding low paying jobs north of the border. Most chose to remain in the Southwest, territory which had once belonged to Mexico.</a:t>
            </a:r>
            <a:endParaRPr lang="en-US" dirty="0"/>
          </a:p>
        </p:txBody>
      </p:sp>
      <p:sp>
        <p:nvSpPr>
          <p:cNvPr id="2" name="Title 1"/>
          <p:cNvSpPr>
            <a:spLocks noGrp="1"/>
          </p:cNvSpPr>
          <p:nvPr>
            <p:ph type="title"/>
          </p:nvPr>
        </p:nvSpPr>
        <p:spPr>
          <a:xfrm>
            <a:off x="6019800" y="609600"/>
            <a:ext cx="1981200" cy="1066800"/>
          </a:xfrm>
        </p:spPr>
        <p:txBody>
          <a:bodyPr/>
          <a:lstStyle/>
          <a:p>
            <a:r>
              <a:rPr lang="en-US" dirty="0" smtClean="0">
                <a:solidFill>
                  <a:schemeClr val="bg2">
                    <a:lumMod val="50000"/>
                  </a:schemeClr>
                </a:solidFill>
              </a:rPr>
              <a:t>Revolution and Famine in Mexico Led to Migration</a:t>
            </a:r>
            <a:endParaRPr lang="en-US" dirty="0">
              <a:solidFill>
                <a:schemeClr val="bg2">
                  <a:lumMod val="50000"/>
                </a:schemeClr>
              </a:solidFill>
            </a:endParaRPr>
          </a:p>
        </p:txBody>
      </p:sp>
    </p:spTree>
    <p:extLst>
      <p:ext uri="{BB962C8B-B14F-4D97-AF65-F5344CB8AC3E}">
        <p14:creationId xmlns:p14="http://schemas.microsoft.com/office/powerpoint/2010/main" val="42252846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00200" y="1219200"/>
            <a:ext cx="5780881" cy="5206047"/>
          </a:xfrm>
        </p:spPr>
      </p:pic>
      <p:sp>
        <p:nvSpPr>
          <p:cNvPr id="5" name="Title 4"/>
          <p:cNvSpPr>
            <a:spLocks noGrp="1"/>
          </p:cNvSpPr>
          <p:nvPr>
            <p:ph type="title"/>
          </p:nvPr>
        </p:nvSpPr>
        <p:spPr>
          <a:xfrm>
            <a:off x="609600" y="-27709"/>
            <a:ext cx="8229600" cy="1219200"/>
          </a:xfrm>
        </p:spPr>
        <p:txBody>
          <a:bodyPr/>
          <a:lstStyle/>
          <a:p>
            <a:r>
              <a:rPr lang="en-US" dirty="0" smtClean="0">
                <a:solidFill>
                  <a:schemeClr val="bg2">
                    <a:lumMod val="50000"/>
                  </a:schemeClr>
                </a:solidFill>
              </a:rPr>
              <a:t>The Chinese Exclusion Act of 1882</a:t>
            </a:r>
            <a:endParaRPr lang="en-US" dirty="0">
              <a:solidFill>
                <a:schemeClr val="bg2">
                  <a:lumMod val="50000"/>
                </a:schemeClr>
              </a:solidFill>
            </a:endParaRPr>
          </a:p>
        </p:txBody>
      </p:sp>
    </p:spTree>
    <p:extLst>
      <p:ext uri="{BB962C8B-B14F-4D97-AF65-F5344CB8AC3E}">
        <p14:creationId xmlns:p14="http://schemas.microsoft.com/office/powerpoint/2010/main" val="4562132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629400" y="457200"/>
            <a:ext cx="2057400" cy="914400"/>
          </a:xfrm>
        </p:spPr>
        <p:txBody>
          <a:bodyPr>
            <a:normAutofit fontScale="90000"/>
          </a:bodyPr>
          <a:lstStyle/>
          <a:p>
            <a:r>
              <a:rPr lang="en-US" dirty="0" smtClean="0">
                <a:solidFill>
                  <a:schemeClr val="bg2">
                    <a:lumMod val="50000"/>
                  </a:schemeClr>
                </a:solidFill>
              </a:rPr>
              <a:t>Segregated Public Schools in San Francisco</a:t>
            </a:r>
            <a:endParaRPr lang="en-US" dirty="0">
              <a:solidFill>
                <a:schemeClr val="bg2">
                  <a:lumMod val="50000"/>
                </a:schemeClr>
              </a:solidFill>
            </a:endParaRPr>
          </a:p>
        </p:txBody>
      </p:sp>
      <p:pic>
        <p:nvPicPr>
          <p:cNvPr id="7" name="Picture Placeholder 6"/>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2414" r="2414"/>
          <a:stretch>
            <a:fillRect/>
          </a:stretch>
        </p:blipFill>
        <p:spPr/>
      </p:pic>
      <p:sp>
        <p:nvSpPr>
          <p:cNvPr id="6" name="Text Placeholder 5"/>
          <p:cNvSpPr>
            <a:spLocks noGrp="1"/>
          </p:cNvSpPr>
          <p:nvPr>
            <p:ph type="body" sz="half" idx="2"/>
          </p:nvPr>
        </p:nvSpPr>
        <p:spPr>
          <a:xfrm>
            <a:off x="6629400" y="1295400"/>
            <a:ext cx="2286000" cy="4724400"/>
          </a:xfrm>
        </p:spPr>
        <p:txBody>
          <a:bodyPr>
            <a:noAutofit/>
          </a:bodyPr>
          <a:lstStyle/>
          <a:p>
            <a:r>
              <a:rPr lang="en-US" sz="1300" dirty="0" smtClean="0"/>
              <a:t>In the Deep South, American had created a system of segregation, enforced it using “Jim Crow” laws, and created a racist and divided society.  African-Americans there were treated a second class citizens.  In the West, Native Americans, Mexican-Americans, and Asian immigrants were treated in much the same fashion.  In San Francisco, Chinese, Japanese, and Filipino students attended segregated schools.  Throughout the West, segregation and discriminatory laws victimized non-whites. </a:t>
            </a:r>
            <a:endParaRPr lang="en-US" sz="1300" dirty="0"/>
          </a:p>
        </p:txBody>
      </p:sp>
    </p:spTree>
    <p:extLst>
      <p:ext uri="{BB962C8B-B14F-4D97-AF65-F5344CB8AC3E}">
        <p14:creationId xmlns:p14="http://schemas.microsoft.com/office/powerpoint/2010/main" val="37472953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81400" y="609600"/>
            <a:ext cx="4191000" cy="762000"/>
          </a:xfrm>
        </p:spPr>
        <p:txBody>
          <a:bodyPr>
            <a:noAutofit/>
          </a:bodyPr>
          <a:lstStyle/>
          <a:p>
            <a:r>
              <a:rPr lang="en-US" sz="2400" dirty="0" smtClean="0">
                <a:solidFill>
                  <a:schemeClr val="bg2">
                    <a:lumMod val="50000"/>
                  </a:schemeClr>
                </a:solidFill>
              </a:rPr>
              <a:t>The Gentlemen’s Agreement</a:t>
            </a:r>
            <a:endParaRPr lang="en-US" sz="2400" dirty="0">
              <a:solidFill>
                <a:schemeClr val="bg2">
                  <a:lumMod val="50000"/>
                </a:schemeClr>
              </a:solidFill>
            </a:endParaRPr>
          </a:p>
        </p:txBody>
      </p:sp>
      <p:pic>
        <p:nvPicPr>
          <p:cNvPr id="5" name="Picture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9027" r="9027"/>
          <a:stretch>
            <a:fillRect/>
          </a:stretch>
        </p:blipFill>
        <p:spPr>
          <a:xfrm>
            <a:off x="228601" y="304800"/>
            <a:ext cx="3200399" cy="2957331"/>
          </a:xfrm>
        </p:spPr>
      </p:pic>
      <p:sp>
        <p:nvSpPr>
          <p:cNvPr id="4" name="Text Placeholder 3"/>
          <p:cNvSpPr>
            <a:spLocks noGrp="1"/>
          </p:cNvSpPr>
          <p:nvPr>
            <p:ph type="body" sz="half" idx="2"/>
          </p:nvPr>
        </p:nvSpPr>
        <p:spPr>
          <a:xfrm>
            <a:off x="457200" y="3352800"/>
            <a:ext cx="8458200" cy="2971800"/>
          </a:xfrm>
        </p:spPr>
        <p:txBody>
          <a:bodyPr>
            <a:noAutofit/>
          </a:bodyPr>
          <a:lstStyle/>
          <a:p>
            <a:r>
              <a:rPr lang="en-US" sz="2000" dirty="0" smtClean="0"/>
              <a:t>The Empire of Japan was offended that Americans treated their people in such a racist manner.  Theodore Roosevelt offended the Japanese further by insisting upon the “Gentlemen’s Agreement” which asked the Japanese to restrict immigration to the United States voluntarily.  In return, TR pledged to allow the wives of current immigrants to join them in the United States and to end the segregated schools in California.  Roosevelt never delivered on this promise, and the Japanese resented Americans for this ever after.   Immigration to Angel Island, left, was restricted dramatically. </a:t>
            </a:r>
            <a:endParaRPr lang="en-US" sz="2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524000"/>
            <a:ext cx="2547937" cy="1712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29775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47800" y="1553073"/>
            <a:ext cx="6324600" cy="4889341"/>
          </a:xfrm>
        </p:spPr>
      </p:pic>
      <p:sp>
        <p:nvSpPr>
          <p:cNvPr id="5" name="Title 4"/>
          <p:cNvSpPr>
            <a:spLocks noGrp="1"/>
          </p:cNvSpPr>
          <p:nvPr>
            <p:ph type="title"/>
          </p:nvPr>
        </p:nvSpPr>
        <p:spPr>
          <a:xfrm>
            <a:off x="457200" y="304800"/>
            <a:ext cx="8229600" cy="1219200"/>
          </a:xfrm>
        </p:spPr>
        <p:txBody>
          <a:bodyPr>
            <a:normAutofit fontScale="90000"/>
          </a:bodyPr>
          <a:lstStyle/>
          <a:p>
            <a:pPr algn="ctr"/>
            <a:r>
              <a:rPr lang="en-US" dirty="0" smtClean="0">
                <a:solidFill>
                  <a:schemeClr val="bg2">
                    <a:lumMod val="50000"/>
                  </a:schemeClr>
                </a:solidFill>
              </a:rPr>
              <a:t>In 1913, the state of California forbid Asian immigrants from owning land.</a:t>
            </a:r>
            <a:endParaRPr lang="en-US" dirty="0">
              <a:solidFill>
                <a:schemeClr val="bg2">
                  <a:lumMod val="50000"/>
                </a:schemeClr>
              </a:solidFill>
            </a:endParaRPr>
          </a:p>
        </p:txBody>
      </p:sp>
    </p:spTree>
    <p:extLst>
      <p:ext uri="{BB962C8B-B14F-4D97-AF65-F5344CB8AC3E}">
        <p14:creationId xmlns:p14="http://schemas.microsoft.com/office/powerpoint/2010/main" val="22643825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1905000" y="342900"/>
            <a:ext cx="3505200" cy="6213764"/>
          </a:xfrm>
        </p:spPr>
      </p:pic>
      <p:sp>
        <p:nvSpPr>
          <p:cNvPr id="6" name="Text Placeholder 5"/>
          <p:cNvSpPr>
            <a:spLocks noGrp="1"/>
          </p:cNvSpPr>
          <p:nvPr>
            <p:ph type="body" idx="2"/>
          </p:nvPr>
        </p:nvSpPr>
        <p:spPr>
          <a:xfrm>
            <a:off x="5562600" y="1143000"/>
            <a:ext cx="3352800" cy="5410200"/>
          </a:xfrm>
        </p:spPr>
        <p:txBody>
          <a:bodyPr>
            <a:noAutofit/>
          </a:bodyPr>
          <a:lstStyle/>
          <a:p>
            <a:r>
              <a:rPr lang="en-US" dirty="0" smtClean="0"/>
              <a:t>The storefront signs  stating “NO IRISH NEED APPLY” were common during the 1800s – mostly motivated by anti-Catholic feelings.  Many Catholics encountered teachers ranting against “Papists,” fearful that the Pope’s influence would undermine American political freedoms and American democracy.  As a result, Catholic communities founded and attended parochial schools.  Nativist groups like the Know Nothing Party, the American Protective Association, and the KKK targeted Catholics with threats and intimidation.  </a:t>
            </a:r>
            <a:endParaRPr lang="en-US" dirty="0"/>
          </a:p>
        </p:txBody>
      </p:sp>
      <p:sp>
        <p:nvSpPr>
          <p:cNvPr id="4" name="Title 3"/>
          <p:cNvSpPr>
            <a:spLocks noGrp="1"/>
          </p:cNvSpPr>
          <p:nvPr>
            <p:ph type="title"/>
          </p:nvPr>
        </p:nvSpPr>
        <p:spPr>
          <a:xfrm>
            <a:off x="5638800" y="304800"/>
            <a:ext cx="2971800" cy="838200"/>
          </a:xfrm>
        </p:spPr>
        <p:txBody>
          <a:bodyPr>
            <a:noAutofit/>
          </a:bodyPr>
          <a:lstStyle/>
          <a:p>
            <a:r>
              <a:rPr lang="en-US" sz="1900" dirty="0" smtClean="0">
                <a:solidFill>
                  <a:schemeClr val="bg2">
                    <a:lumMod val="50000"/>
                  </a:schemeClr>
                </a:solidFill>
              </a:rPr>
              <a:t>Anti-Catholic Sentiments in 19</a:t>
            </a:r>
            <a:r>
              <a:rPr lang="en-US" sz="1900" baseline="30000" dirty="0" smtClean="0">
                <a:solidFill>
                  <a:schemeClr val="bg2">
                    <a:lumMod val="50000"/>
                  </a:schemeClr>
                </a:solidFill>
              </a:rPr>
              <a:t>th</a:t>
            </a:r>
            <a:r>
              <a:rPr lang="en-US" sz="1900" dirty="0" smtClean="0">
                <a:solidFill>
                  <a:schemeClr val="bg2">
                    <a:lumMod val="50000"/>
                  </a:schemeClr>
                </a:solidFill>
              </a:rPr>
              <a:t> Century</a:t>
            </a:r>
            <a:endParaRPr lang="en-US" sz="1900" dirty="0">
              <a:solidFill>
                <a:schemeClr val="bg2">
                  <a:lumMod val="50000"/>
                </a:schemeClr>
              </a:solidFill>
            </a:endParaRPr>
          </a:p>
        </p:txBody>
      </p:sp>
    </p:spTree>
    <p:extLst>
      <p:ext uri="{BB962C8B-B14F-4D97-AF65-F5344CB8AC3E}">
        <p14:creationId xmlns:p14="http://schemas.microsoft.com/office/powerpoint/2010/main" val="1516124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u="sng" dirty="0" smtClean="0">
              <a:solidFill>
                <a:schemeClr val="bg1"/>
              </a:solidFill>
            </a:endParaRPr>
          </a:p>
          <a:p>
            <a:pPr marL="0" indent="0">
              <a:buNone/>
            </a:pPr>
            <a:endParaRPr lang="en-US" u="sng" dirty="0">
              <a:solidFill>
                <a:schemeClr val="bg1"/>
              </a:solidFill>
            </a:endParaRPr>
          </a:p>
          <a:p>
            <a:pPr marL="0" indent="0">
              <a:buNone/>
            </a:pPr>
            <a:r>
              <a:rPr lang="en-US" u="sng" dirty="0" smtClean="0">
                <a:solidFill>
                  <a:schemeClr val="bg1"/>
                </a:solidFill>
              </a:rPr>
              <a:t>FILL </a:t>
            </a:r>
            <a:r>
              <a:rPr lang="en-US" u="sng" dirty="0">
                <a:solidFill>
                  <a:schemeClr val="bg1"/>
                </a:solidFill>
              </a:rPr>
              <a:t>IN THE BLANK</a:t>
            </a:r>
            <a:r>
              <a:rPr lang="en-US" dirty="0"/>
              <a:t>.  </a:t>
            </a:r>
            <a:r>
              <a:rPr lang="en-US" dirty="0">
                <a:solidFill>
                  <a:schemeClr val="bg2">
                    <a:lumMod val="50000"/>
                  </a:schemeClr>
                </a:solidFill>
              </a:rPr>
              <a:t>African Americans faced </a:t>
            </a:r>
            <a:r>
              <a:rPr lang="en-US" u="sng" dirty="0" smtClean="0"/>
              <a:t>DISCRIMINATION</a:t>
            </a:r>
            <a:r>
              <a:rPr lang="en-US" dirty="0" smtClean="0">
                <a:solidFill>
                  <a:schemeClr val="bg2">
                    <a:lumMod val="50000"/>
                  </a:schemeClr>
                </a:solidFill>
              </a:rPr>
              <a:t> </a:t>
            </a:r>
            <a:r>
              <a:rPr lang="en-US" dirty="0">
                <a:solidFill>
                  <a:schemeClr val="bg2">
                    <a:lumMod val="50000"/>
                  </a:schemeClr>
                </a:solidFill>
              </a:rPr>
              <a:t>in the </a:t>
            </a:r>
            <a:r>
              <a:rPr lang="en-US" u="sng" dirty="0" smtClean="0"/>
              <a:t>NORTH</a:t>
            </a:r>
            <a:r>
              <a:rPr lang="en-US" dirty="0" smtClean="0">
                <a:solidFill>
                  <a:schemeClr val="bg2">
                    <a:lumMod val="50000"/>
                  </a:schemeClr>
                </a:solidFill>
              </a:rPr>
              <a:t> </a:t>
            </a:r>
            <a:r>
              <a:rPr lang="en-US" dirty="0">
                <a:solidFill>
                  <a:schemeClr val="bg2">
                    <a:lumMod val="50000"/>
                  </a:schemeClr>
                </a:solidFill>
              </a:rPr>
              <a:t>as well as in the </a:t>
            </a:r>
            <a:r>
              <a:rPr lang="en-US" u="sng" dirty="0" smtClean="0"/>
              <a:t>SOUTH</a:t>
            </a:r>
            <a:r>
              <a:rPr lang="en-US" dirty="0" smtClean="0">
                <a:solidFill>
                  <a:schemeClr val="bg2">
                    <a:lumMod val="50000"/>
                  </a:schemeClr>
                </a:solidFill>
              </a:rPr>
              <a:t>.  </a:t>
            </a:r>
            <a:r>
              <a:rPr lang="en-US" dirty="0">
                <a:solidFill>
                  <a:schemeClr val="bg2">
                    <a:lumMod val="50000"/>
                  </a:schemeClr>
                </a:solidFill>
              </a:rPr>
              <a:t>Landlords often refused to </a:t>
            </a:r>
            <a:r>
              <a:rPr lang="en-US" u="sng" dirty="0" smtClean="0"/>
              <a:t>RENT HOMES</a:t>
            </a:r>
            <a:r>
              <a:rPr lang="en-US" dirty="0" smtClean="0">
                <a:solidFill>
                  <a:schemeClr val="bg2">
                    <a:lumMod val="50000"/>
                  </a:schemeClr>
                </a:solidFill>
              </a:rPr>
              <a:t> </a:t>
            </a:r>
            <a:r>
              <a:rPr lang="en-US" dirty="0">
                <a:solidFill>
                  <a:schemeClr val="bg2">
                    <a:lumMod val="50000"/>
                  </a:schemeClr>
                </a:solidFill>
              </a:rPr>
              <a:t>in white areas to African Americans.  Across the nation, they were restricted to the worst </a:t>
            </a:r>
            <a:r>
              <a:rPr lang="en-US" u="sng" dirty="0" smtClean="0"/>
              <a:t>HOUSING</a:t>
            </a:r>
            <a:r>
              <a:rPr lang="en-US" dirty="0" smtClean="0">
                <a:solidFill>
                  <a:schemeClr val="bg2">
                    <a:lumMod val="50000"/>
                  </a:schemeClr>
                </a:solidFill>
              </a:rPr>
              <a:t> and </a:t>
            </a:r>
            <a:r>
              <a:rPr lang="en-US" dirty="0">
                <a:solidFill>
                  <a:schemeClr val="bg2">
                    <a:lumMod val="50000"/>
                  </a:schemeClr>
                </a:solidFill>
              </a:rPr>
              <a:t>the </a:t>
            </a:r>
            <a:r>
              <a:rPr lang="en-US" u="sng" dirty="0" smtClean="0"/>
              <a:t>POOREST</a:t>
            </a:r>
            <a:r>
              <a:rPr lang="en-US" dirty="0" smtClean="0">
                <a:solidFill>
                  <a:schemeClr val="bg2">
                    <a:lumMod val="50000"/>
                  </a:schemeClr>
                </a:solidFill>
              </a:rPr>
              <a:t> </a:t>
            </a:r>
            <a:r>
              <a:rPr lang="en-US" dirty="0">
                <a:solidFill>
                  <a:schemeClr val="bg2">
                    <a:lumMod val="50000"/>
                  </a:schemeClr>
                </a:solidFill>
              </a:rPr>
              <a:t>jobs. </a:t>
            </a:r>
          </a:p>
        </p:txBody>
      </p:sp>
      <p:sp>
        <p:nvSpPr>
          <p:cNvPr id="3" name="Title 2"/>
          <p:cNvSpPr>
            <a:spLocks noGrp="1"/>
          </p:cNvSpPr>
          <p:nvPr>
            <p:ph type="title"/>
          </p:nvPr>
        </p:nvSpPr>
        <p:spPr/>
        <p:txBody>
          <a:bodyPr/>
          <a:lstStyle/>
          <a:p>
            <a:r>
              <a:rPr lang="en-US" dirty="0" smtClean="0"/>
              <a:t>African Americans Confront Racism</a:t>
            </a:r>
            <a:endParaRPr lang="en-US" dirty="0"/>
          </a:p>
        </p:txBody>
      </p:sp>
    </p:spTree>
    <p:extLst>
      <p:ext uri="{BB962C8B-B14F-4D97-AF65-F5344CB8AC3E}">
        <p14:creationId xmlns:p14="http://schemas.microsoft.com/office/powerpoint/2010/main" val="38439267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1143000" y="152400"/>
            <a:ext cx="4748842" cy="6292215"/>
          </a:xfrm>
        </p:spPr>
      </p:pic>
      <p:sp>
        <p:nvSpPr>
          <p:cNvPr id="3" name="Text Placeholder 2"/>
          <p:cNvSpPr>
            <a:spLocks noGrp="1"/>
          </p:cNvSpPr>
          <p:nvPr>
            <p:ph type="body" idx="2"/>
          </p:nvPr>
        </p:nvSpPr>
        <p:spPr/>
        <p:txBody>
          <a:bodyPr>
            <a:normAutofit lnSpcReduction="10000"/>
          </a:bodyPr>
          <a:lstStyle/>
          <a:p>
            <a:r>
              <a:rPr lang="en-US" dirty="0" smtClean="0"/>
              <a:t>Members of the Ku Klux Klan were feared that the “Roman Catholic Church is now, and has been, insidiously working (in various ways, and especially through our Public Schools) to make America Catholic.”</a:t>
            </a:r>
            <a:endParaRPr lang="en-US" dirty="0"/>
          </a:p>
        </p:txBody>
      </p:sp>
      <p:sp>
        <p:nvSpPr>
          <p:cNvPr id="4" name="Title 3"/>
          <p:cNvSpPr>
            <a:spLocks noGrp="1"/>
          </p:cNvSpPr>
          <p:nvPr>
            <p:ph type="title"/>
          </p:nvPr>
        </p:nvSpPr>
        <p:spPr/>
        <p:txBody>
          <a:bodyPr/>
          <a:lstStyle/>
          <a:p>
            <a:r>
              <a:rPr lang="en-US" dirty="0" smtClean="0"/>
              <a:t>Anti-Catholicism in the KKK</a:t>
            </a:r>
            <a:endParaRPr lang="en-US" dirty="0"/>
          </a:p>
        </p:txBody>
      </p:sp>
    </p:spTree>
    <p:extLst>
      <p:ext uri="{BB962C8B-B14F-4D97-AF65-F5344CB8AC3E}">
        <p14:creationId xmlns:p14="http://schemas.microsoft.com/office/powerpoint/2010/main" val="20318769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685800" y="1143000"/>
            <a:ext cx="5965641" cy="4812284"/>
          </a:xfrm>
        </p:spPr>
      </p:pic>
      <p:sp>
        <p:nvSpPr>
          <p:cNvPr id="9" name="Text Placeholder 8"/>
          <p:cNvSpPr>
            <a:spLocks noGrp="1"/>
          </p:cNvSpPr>
          <p:nvPr>
            <p:ph type="body" idx="2"/>
          </p:nvPr>
        </p:nvSpPr>
        <p:spPr>
          <a:xfrm>
            <a:off x="6781800" y="1600200"/>
            <a:ext cx="1984248" cy="4419600"/>
          </a:xfrm>
        </p:spPr>
        <p:txBody>
          <a:bodyPr>
            <a:normAutofit/>
          </a:bodyPr>
          <a:lstStyle/>
          <a:p>
            <a:r>
              <a:rPr lang="en-US" dirty="0" smtClean="0"/>
              <a:t>The hatred of and prejudice towards members of the Jewish faith.  Anti-Semitism in the United States was a longstanding problem, and Nativist groups like the KKK aggressively threatened Jewish people across the United States.</a:t>
            </a:r>
            <a:endParaRPr lang="en-US" dirty="0"/>
          </a:p>
        </p:txBody>
      </p:sp>
      <p:sp>
        <p:nvSpPr>
          <p:cNvPr id="7" name="Title 6"/>
          <p:cNvSpPr>
            <a:spLocks noGrp="1"/>
          </p:cNvSpPr>
          <p:nvPr>
            <p:ph type="title"/>
          </p:nvPr>
        </p:nvSpPr>
        <p:spPr/>
        <p:txBody>
          <a:bodyPr/>
          <a:lstStyle/>
          <a:p>
            <a:r>
              <a:rPr lang="en-US" dirty="0" smtClean="0">
                <a:solidFill>
                  <a:schemeClr val="bg2">
                    <a:lumMod val="50000"/>
                  </a:schemeClr>
                </a:solidFill>
              </a:rPr>
              <a:t>Anti-Semitism</a:t>
            </a:r>
            <a:endParaRPr lang="en-US" dirty="0">
              <a:solidFill>
                <a:schemeClr val="bg2">
                  <a:lumMod val="50000"/>
                </a:schemeClr>
              </a:solidFill>
            </a:endParaRPr>
          </a:p>
        </p:txBody>
      </p:sp>
    </p:spTree>
    <p:extLst>
      <p:ext uri="{BB962C8B-B14F-4D97-AF65-F5344CB8AC3E}">
        <p14:creationId xmlns:p14="http://schemas.microsoft.com/office/powerpoint/2010/main" val="31274905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1374228" y="457200"/>
            <a:ext cx="4414344" cy="5715000"/>
          </a:xfrm>
        </p:spPr>
      </p:pic>
      <p:sp>
        <p:nvSpPr>
          <p:cNvPr id="3" name="Text Placeholder 2"/>
          <p:cNvSpPr>
            <a:spLocks noGrp="1"/>
          </p:cNvSpPr>
          <p:nvPr>
            <p:ph type="body" idx="2"/>
          </p:nvPr>
        </p:nvSpPr>
        <p:spPr>
          <a:xfrm>
            <a:off x="6248400" y="1524000"/>
            <a:ext cx="1984248" cy="4800600"/>
          </a:xfrm>
        </p:spPr>
        <p:txBody>
          <a:bodyPr>
            <a:normAutofit fontScale="85000" lnSpcReduction="20000"/>
          </a:bodyPr>
          <a:lstStyle/>
          <a:p>
            <a:r>
              <a:rPr lang="en-US" dirty="0" smtClean="0"/>
              <a:t>Leo Frank, a Jewish factory owner from Marietta, GA, was accused, tried, and convicted of strangling a teenage girl who worked for him.  He was sentenced to death.  But the presiding judge, unconvinced by the conflicting evidence presented at the trial, reduced his sentence.  The people of Marietta, unwilling to accept the commuted sentence, broke into the jail, abducted Frank, and then lynched him.</a:t>
            </a:r>
            <a:endParaRPr lang="en-US" dirty="0"/>
          </a:p>
        </p:txBody>
      </p:sp>
      <p:sp>
        <p:nvSpPr>
          <p:cNvPr id="4" name="Title 3"/>
          <p:cNvSpPr>
            <a:spLocks noGrp="1"/>
          </p:cNvSpPr>
          <p:nvPr>
            <p:ph type="title"/>
          </p:nvPr>
        </p:nvSpPr>
        <p:spPr>
          <a:xfrm>
            <a:off x="6324600" y="457200"/>
            <a:ext cx="1981200" cy="1066800"/>
          </a:xfrm>
        </p:spPr>
        <p:txBody>
          <a:bodyPr/>
          <a:lstStyle/>
          <a:p>
            <a:r>
              <a:rPr lang="en-US" dirty="0" smtClean="0">
                <a:solidFill>
                  <a:schemeClr val="bg2">
                    <a:lumMod val="50000"/>
                  </a:schemeClr>
                </a:solidFill>
              </a:rPr>
              <a:t>The Lynching of Leo Frank</a:t>
            </a:r>
            <a:endParaRPr lang="en-US" dirty="0">
              <a:solidFill>
                <a:schemeClr val="bg2">
                  <a:lumMod val="50000"/>
                </a:schemeClr>
              </a:solidFill>
            </a:endParaRPr>
          </a:p>
        </p:txBody>
      </p:sp>
    </p:spTree>
    <p:extLst>
      <p:ext uri="{BB962C8B-B14F-4D97-AF65-F5344CB8AC3E}">
        <p14:creationId xmlns:p14="http://schemas.microsoft.com/office/powerpoint/2010/main" val="39498855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655320" y="1124712"/>
            <a:ext cx="5852160" cy="4379976"/>
          </a:xfrm>
        </p:spPr>
      </p:pic>
      <p:sp>
        <p:nvSpPr>
          <p:cNvPr id="3" name="Text Placeholder 2"/>
          <p:cNvSpPr>
            <a:spLocks noGrp="1"/>
          </p:cNvSpPr>
          <p:nvPr>
            <p:ph type="body" idx="2"/>
          </p:nvPr>
        </p:nvSpPr>
        <p:spPr>
          <a:xfrm>
            <a:off x="6629400" y="1676400"/>
            <a:ext cx="1984248" cy="4191000"/>
          </a:xfrm>
        </p:spPr>
        <p:txBody>
          <a:bodyPr>
            <a:normAutofit fontScale="92500"/>
          </a:bodyPr>
          <a:lstStyle/>
          <a:p>
            <a:r>
              <a:rPr lang="en-US" dirty="0" smtClean="0"/>
              <a:t>After the brutal lynching of Leo Frank and various other instances of anti-Semitic behavior, Jewish-Americans founded the </a:t>
            </a:r>
            <a:r>
              <a:rPr lang="en-US" dirty="0"/>
              <a:t>Anti-Defamation League in 1913, "to stop the defamation of the Jewish people and to secure justice and fair treatment to all."   </a:t>
            </a:r>
          </a:p>
        </p:txBody>
      </p:sp>
      <p:sp>
        <p:nvSpPr>
          <p:cNvPr id="4" name="Title 3"/>
          <p:cNvSpPr>
            <a:spLocks noGrp="1"/>
          </p:cNvSpPr>
          <p:nvPr>
            <p:ph type="title"/>
          </p:nvPr>
        </p:nvSpPr>
        <p:spPr>
          <a:xfrm>
            <a:off x="6629400" y="685800"/>
            <a:ext cx="1981200" cy="1066800"/>
          </a:xfrm>
        </p:spPr>
        <p:txBody>
          <a:bodyPr>
            <a:normAutofit/>
          </a:bodyPr>
          <a:lstStyle/>
          <a:p>
            <a:r>
              <a:rPr lang="en-US" sz="1400" dirty="0" smtClean="0">
                <a:solidFill>
                  <a:schemeClr val="bg2">
                    <a:lumMod val="50000"/>
                  </a:schemeClr>
                </a:solidFill>
              </a:rPr>
              <a:t>The Anti-Defamation League</a:t>
            </a:r>
            <a:endParaRPr lang="en-US" sz="1400" dirty="0">
              <a:solidFill>
                <a:schemeClr val="bg2">
                  <a:lumMod val="50000"/>
                </a:schemeClr>
              </a:solidFill>
            </a:endParaRPr>
          </a:p>
        </p:txBody>
      </p:sp>
    </p:spTree>
    <p:extLst>
      <p:ext uri="{BB962C8B-B14F-4D97-AF65-F5344CB8AC3E}">
        <p14:creationId xmlns:p14="http://schemas.microsoft.com/office/powerpoint/2010/main" val="801401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Booker T. Washington, Founder of Tuskegee </a:t>
            </a:r>
            <a:endParaRPr lang="en-US" dirty="0"/>
          </a:p>
        </p:txBody>
      </p:sp>
      <p:pic>
        <p:nvPicPr>
          <p:cNvPr id="9" name="Content Placeholder 8"/>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989020" y="2201863"/>
            <a:ext cx="2974960" cy="3913187"/>
          </a:xfrm>
        </p:spPr>
      </p:pic>
      <p:sp>
        <p:nvSpPr>
          <p:cNvPr id="4" name="Title 3"/>
          <p:cNvSpPr>
            <a:spLocks noGrp="1"/>
          </p:cNvSpPr>
          <p:nvPr>
            <p:ph type="title"/>
          </p:nvPr>
        </p:nvSpPr>
        <p:spPr/>
        <p:txBody>
          <a:bodyPr/>
          <a:lstStyle/>
          <a:p>
            <a:pPr algn="ctr"/>
            <a:r>
              <a:rPr lang="en-US" dirty="0" smtClean="0">
                <a:solidFill>
                  <a:schemeClr val="bg1"/>
                </a:solidFill>
              </a:rPr>
              <a:t>Tuskegee Institute in Alabama</a:t>
            </a:r>
            <a:endParaRPr lang="en-US" dirty="0">
              <a:solidFill>
                <a:schemeClr val="bg1"/>
              </a:solidFill>
            </a:endParaRPr>
          </a:p>
        </p:txBody>
      </p:sp>
      <p:sp>
        <p:nvSpPr>
          <p:cNvPr id="7" name="Text Placeholder 6"/>
          <p:cNvSpPr>
            <a:spLocks noGrp="1"/>
          </p:cNvSpPr>
          <p:nvPr>
            <p:ph type="body" idx="3"/>
          </p:nvPr>
        </p:nvSpPr>
        <p:spPr/>
        <p:txBody>
          <a:bodyPr/>
          <a:lstStyle/>
          <a:p>
            <a:r>
              <a:rPr lang="en-US" dirty="0" smtClean="0"/>
              <a:t>Industrial and Agricultural Training</a:t>
            </a:r>
            <a:endParaRPr lang="en-US" dirty="0"/>
          </a:p>
        </p:txBody>
      </p:sp>
      <p:pic>
        <p:nvPicPr>
          <p:cNvPr id="14" name="Content Placeholder 13"/>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191000" y="2286000"/>
            <a:ext cx="4649788" cy="3638964"/>
          </a:xfrm>
        </p:spPr>
      </p:pic>
    </p:spTree>
    <p:extLst>
      <p:ext uri="{BB962C8B-B14F-4D97-AF65-F5344CB8AC3E}">
        <p14:creationId xmlns:p14="http://schemas.microsoft.com/office/powerpoint/2010/main" val="1810172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fontScale="62500" lnSpcReduction="20000"/>
          </a:bodyPr>
          <a:lstStyle/>
          <a:p>
            <a:r>
              <a:rPr lang="en-US" dirty="0" smtClean="0">
                <a:solidFill>
                  <a:schemeClr val="bg2">
                    <a:lumMod val="75000"/>
                  </a:schemeClr>
                </a:solidFill>
              </a:rPr>
              <a:t>Washington was born as a slave in Virginia, and was denied a formal education as a youth.  He worked in coal mines as a child, and went to school whenever he could.</a:t>
            </a:r>
          </a:p>
          <a:p>
            <a:pPr marL="0" indent="0">
              <a:buNone/>
            </a:pPr>
            <a:endParaRPr lang="en-US" dirty="0" smtClean="0">
              <a:solidFill>
                <a:schemeClr val="bg2">
                  <a:lumMod val="75000"/>
                </a:schemeClr>
              </a:solidFill>
            </a:endParaRPr>
          </a:p>
          <a:p>
            <a:r>
              <a:rPr lang="en-US" dirty="0" smtClean="0">
                <a:solidFill>
                  <a:schemeClr val="bg2">
                    <a:lumMod val="75000"/>
                  </a:schemeClr>
                </a:solidFill>
              </a:rPr>
              <a:t>He was lucky enough to learn how to read and showed so much potential that he was offered the opportunity to attend school at Hampton Institute – right across the Hampton Roads Bridge Tunnel - a school which was reserved for African-American and Native American students.</a:t>
            </a:r>
          </a:p>
          <a:p>
            <a:pPr marL="0" indent="0">
              <a:buNone/>
            </a:pPr>
            <a:endParaRPr lang="en-US" dirty="0" smtClean="0">
              <a:solidFill>
                <a:schemeClr val="bg2">
                  <a:lumMod val="75000"/>
                </a:schemeClr>
              </a:solidFill>
            </a:endParaRPr>
          </a:p>
          <a:p>
            <a:r>
              <a:rPr lang="en-US" dirty="0" smtClean="0">
                <a:solidFill>
                  <a:schemeClr val="bg2">
                    <a:lumMod val="75000"/>
                  </a:schemeClr>
                </a:solidFill>
              </a:rPr>
              <a:t>Washington believed that vocational education was essential if African-Americans hoped to gain economic and social equality with whites.  He counseled African-Americans to remain patient, but also criticized whites whose racism undermine black progress.  </a:t>
            </a:r>
            <a:r>
              <a:rPr lang="en-US" dirty="0">
                <a:solidFill>
                  <a:schemeClr val="bg2">
                    <a:lumMod val="75000"/>
                  </a:schemeClr>
                </a:solidFill>
              </a:rPr>
              <a:t>He stated: </a:t>
            </a:r>
            <a:r>
              <a:rPr lang="en-US" dirty="0" smtClean="0">
                <a:solidFill>
                  <a:schemeClr val="bg2">
                    <a:lumMod val="75000"/>
                  </a:schemeClr>
                </a:solidFill>
              </a:rPr>
              <a:t>“One </a:t>
            </a:r>
            <a:r>
              <a:rPr lang="en-US" dirty="0">
                <a:solidFill>
                  <a:schemeClr val="bg2">
                    <a:lumMod val="75000"/>
                  </a:schemeClr>
                </a:solidFill>
              </a:rPr>
              <a:t>man cannot hold another man down in the ditch without remaining down in the ditch with him</a:t>
            </a:r>
            <a:r>
              <a:rPr lang="en-US" dirty="0" smtClean="0">
                <a:solidFill>
                  <a:schemeClr val="bg2">
                    <a:lumMod val="75000"/>
                  </a:schemeClr>
                </a:solidFill>
              </a:rPr>
              <a:t>.”</a:t>
            </a:r>
          </a:p>
          <a:p>
            <a:pPr marL="0" indent="0">
              <a:buNone/>
            </a:pPr>
            <a:endParaRPr lang="en-US" dirty="0" smtClean="0">
              <a:solidFill>
                <a:schemeClr val="bg2">
                  <a:lumMod val="75000"/>
                </a:schemeClr>
              </a:solidFill>
            </a:endParaRPr>
          </a:p>
          <a:p>
            <a:r>
              <a:rPr lang="en-US" dirty="0" smtClean="0">
                <a:solidFill>
                  <a:schemeClr val="bg2">
                    <a:lumMod val="75000"/>
                  </a:schemeClr>
                </a:solidFill>
              </a:rPr>
              <a:t>Booker T. Washington was the author of </a:t>
            </a:r>
            <a:r>
              <a:rPr lang="en-US" i="1" u="sng" dirty="0" smtClean="0">
                <a:solidFill>
                  <a:schemeClr val="bg2">
                    <a:lumMod val="75000"/>
                  </a:schemeClr>
                </a:solidFill>
              </a:rPr>
              <a:t>Up from Slavery</a:t>
            </a:r>
            <a:r>
              <a:rPr lang="en-US" dirty="0" smtClean="0">
                <a:solidFill>
                  <a:schemeClr val="bg2">
                    <a:lumMod val="75000"/>
                  </a:schemeClr>
                </a:solidFill>
              </a:rPr>
              <a:t>, an autobiographical commentary on African-Americans experiences.  </a:t>
            </a:r>
            <a:r>
              <a:rPr lang="en-US" dirty="0">
                <a:solidFill>
                  <a:schemeClr val="bg2">
                    <a:lumMod val="75000"/>
                  </a:schemeClr>
                </a:solidFill>
              </a:rPr>
              <a:t>He claimed, “I have learned that success is to be measured not so much by the position that one has reached in life as by the obstacles which he has had to overcome while trying to succeed</a:t>
            </a:r>
            <a:r>
              <a:rPr lang="en-US" dirty="0" smtClean="0">
                <a:solidFill>
                  <a:schemeClr val="bg2">
                    <a:lumMod val="75000"/>
                  </a:schemeClr>
                </a:solidFill>
              </a:rPr>
              <a:t>.”</a:t>
            </a:r>
            <a:endParaRPr lang="en-US" dirty="0">
              <a:solidFill>
                <a:schemeClr val="bg2">
                  <a:lumMod val="75000"/>
                </a:schemeClr>
              </a:solidFill>
            </a:endParaRPr>
          </a:p>
          <a:p>
            <a:endParaRPr lang="en-US" dirty="0"/>
          </a:p>
        </p:txBody>
      </p:sp>
      <p:sp>
        <p:nvSpPr>
          <p:cNvPr id="7" name="Title 6"/>
          <p:cNvSpPr>
            <a:spLocks noGrp="1"/>
          </p:cNvSpPr>
          <p:nvPr>
            <p:ph type="title"/>
          </p:nvPr>
        </p:nvSpPr>
        <p:spPr/>
        <p:txBody>
          <a:bodyPr/>
          <a:lstStyle/>
          <a:p>
            <a:pPr algn="ctr"/>
            <a:r>
              <a:rPr lang="en-US" dirty="0" smtClean="0">
                <a:solidFill>
                  <a:schemeClr val="tx1"/>
                </a:solidFill>
              </a:rPr>
              <a:t>Booker T. Washington</a:t>
            </a:r>
            <a:endParaRPr lang="en-US" dirty="0">
              <a:solidFill>
                <a:schemeClr val="tx1"/>
              </a:solidFill>
            </a:endParaRPr>
          </a:p>
        </p:txBody>
      </p:sp>
    </p:spTree>
    <p:extLst>
      <p:ext uri="{BB962C8B-B14F-4D97-AF65-F5344CB8AC3E}">
        <p14:creationId xmlns:p14="http://schemas.microsoft.com/office/powerpoint/2010/main" val="41778249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Andrew Carnegie	</a:t>
            </a:r>
            <a:endParaRPr lang="en-US" dirty="0"/>
          </a:p>
        </p:txBody>
      </p:sp>
      <p:pic>
        <p:nvPicPr>
          <p:cNvPr id="9" name="Content Placeholder 8"/>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052168" y="2201863"/>
            <a:ext cx="2848663" cy="3913187"/>
          </a:xfrm>
        </p:spPr>
      </p:pic>
      <p:pic>
        <p:nvPicPr>
          <p:cNvPr id="10" name="Content Placeholder 9"/>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313906" y="2201863"/>
            <a:ext cx="2710363" cy="3913187"/>
          </a:xfrm>
        </p:spPr>
      </p:pic>
      <p:sp>
        <p:nvSpPr>
          <p:cNvPr id="4" name="Title 3"/>
          <p:cNvSpPr>
            <a:spLocks noGrp="1"/>
          </p:cNvSpPr>
          <p:nvPr>
            <p:ph type="title"/>
          </p:nvPr>
        </p:nvSpPr>
        <p:spPr>
          <a:xfrm>
            <a:off x="533400" y="381000"/>
            <a:ext cx="8229600" cy="1143000"/>
          </a:xfrm>
        </p:spPr>
        <p:txBody>
          <a:bodyPr>
            <a:normAutofit fontScale="90000"/>
          </a:bodyPr>
          <a:lstStyle/>
          <a:p>
            <a:r>
              <a:rPr lang="en-US" dirty="0" smtClean="0"/>
              <a:t>Philanthropists Supported Booker T. Washington’s Trade Schools </a:t>
            </a:r>
            <a:endParaRPr lang="en-US" dirty="0"/>
          </a:p>
        </p:txBody>
      </p:sp>
      <p:sp>
        <p:nvSpPr>
          <p:cNvPr id="7" name="Text Placeholder 6"/>
          <p:cNvSpPr>
            <a:spLocks noGrp="1"/>
          </p:cNvSpPr>
          <p:nvPr>
            <p:ph type="body" idx="3"/>
          </p:nvPr>
        </p:nvSpPr>
        <p:spPr/>
        <p:txBody>
          <a:bodyPr/>
          <a:lstStyle/>
          <a:p>
            <a:r>
              <a:rPr lang="en-US" dirty="0" smtClean="0"/>
              <a:t>John D. Rockefeller</a:t>
            </a:r>
            <a:endParaRPr lang="en-US" dirty="0"/>
          </a:p>
        </p:txBody>
      </p:sp>
    </p:spTree>
    <p:extLst>
      <p:ext uri="{BB962C8B-B14F-4D97-AF65-F5344CB8AC3E}">
        <p14:creationId xmlns:p14="http://schemas.microsoft.com/office/powerpoint/2010/main" val="1935617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lgn="ctr"/>
            <a:r>
              <a:rPr lang="en-US" dirty="0" smtClean="0">
                <a:solidFill>
                  <a:schemeClr val="bg1"/>
                </a:solidFill>
              </a:rPr>
              <a:t>W.E.B. </a:t>
            </a:r>
            <a:r>
              <a:rPr lang="en-US" dirty="0" err="1" smtClean="0">
                <a:solidFill>
                  <a:schemeClr val="bg1"/>
                </a:solidFill>
              </a:rPr>
              <a:t>DuBois</a:t>
            </a:r>
            <a:endParaRPr lang="en-US" dirty="0">
              <a:solidFill>
                <a:schemeClr val="bg1"/>
              </a:solidFill>
            </a:endParaRPr>
          </a:p>
        </p:txBody>
      </p:sp>
      <p:sp>
        <p:nvSpPr>
          <p:cNvPr id="10" name="Content Placeholder 9"/>
          <p:cNvSpPr>
            <a:spLocks noGrp="1"/>
          </p:cNvSpPr>
          <p:nvPr>
            <p:ph sz="half" idx="1"/>
          </p:nvPr>
        </p:nvSpPr>
        <p:spPr/>
        <p:txBody>
          <a:bodyPr>
            <a:normAutofit fontScale="85000" lnSpcReduction="20000"/>
          </a:bodyPr>
          <a:lstStyle/>
          <a:p>
            <a:r>
              <a:rPr lang="en-US" dirty="0" smtClean="0"/>
              <a:t>Dubois was the first African-American to be awarded a doctorate from Harvard University.</a:t>
            </a:r>
          </a:p>
          <a:p>
            <a:r>
              <a:rPr lang="en-US" dirty="0" smtClean="0"/>
              <a:t>He was the founder of the magazine </a:t>
            </a:r>
            <a:r>
              <a:rPr lang="en-US" i="1" u="sng" dirty="0" smtClean="0"/>
              <a:t>Crisis</a:t>
            </a:r>
            <a:r>
              <a:rPr lang="en-US" dirty="0" smtClean="0"/>
              <a:t>, which chronicled the plight of African-Americans in the United States. </a:t>
            </a:r>
          </a:p>
          <a:p>
            <a:r>
              <a:rPr lang="en-US" dirty="0" smtClean="0"/>
              <a:t>He wrote the novel </a:t>
            </a:r>
            <a:r>
              <a:rPr lang="en-US" i="1" u="sng" dirty="0" smtClean="0"/>
              <a:t>The Souls of Black Folk</a:t>
            </a:r>
            <a:r>
              <a:rPr lang="en-US" dirty="0" smtClean="0"/>
              <a:t>, and was the founder of the Niagara Movement – a business coalition which demanded immediate economic and social equality for blacks. </a:t>
            </a:r>
            <a:endParaRPr lang="en-US" dirty="0"/>
          </a:p>
        </p:txBody>
      </p:sp>
      <p:pic>
        <p:nvPicPr>
          <p:cNvPr id="12" name="Content Placeholder 11"/>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495800" y="1447800"/>
            <a:ext cx="4148170" cy="4923643"/>
          </a:xfrm>
        </p:spPr>
      </p:pic>
    </p:spTree>
    <p:extLst>
      <p:ext uri="{BB962C8B-B14F-4D97-AF65-F5344CB8AC3E}">
        <p14:creationId xmlns:p14="http://schemas.microsoft.com/office/powerpoint/2010/main" val="3166794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28800" y="1543050"/>
            <a:ext cx="5486400" cy="4533900"/>
          </a:xfrm>
        </p:spPr>
      </p:pic>
      <p:sp>
        <p:nvSpPr>
          <p:cNvPr id="5" name="Title 4"/>
          <p:cNvSpPr>
            <a:spLocks noGrp="1"/>
          </p:cNvSpPr>
          <p:nvPr>
            <p:ph type="title"/>
          </p:nvPr>
        </p:nvSpPr>
        <p:spPr/>
        <p:txBody>
          <a:bodyPr>
            <a:normAutofit fontScale="90000"/>
          </a:bodyPr>
          <a:lstStyle/>
          <a:p>
            <a:pPr algn="ctr"/>
            <a:r>
              <a:rPr lang="en-US" dirty="0" smtClean="0">
                <a:solidFill>
                  <a:schemeClr val="bg2">
                    <a:lumMod val="50000"/>
                  </a:schemeClr>
                </a:solidFill>
              </a:rPr>
              <a:t>The National Association for the Advancement of Colored People</a:t>
            </a:r>
            <a:endParaRPr lang="en-US" dirty="0">
              <a:solidFill>
                <a:schemeClr val="bg2">
                  <a:lumMod val="50000"/>
                </a:schemeClr>
              </a:solidFill>
            </a:endParaRPr>
          </a:p>
        </p:txBody>
      </p:sp>
    </p:spTree>
    <p:extLst>
      <p:ext uri="{BB962C8B-B14F-4D97-AF65-F5344CB8AC3E}">
        <p14:creationId xmlns:p14="http://schemas.microsoft.com/office/powerpoint/2010/main" val="1768938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457200" y="1230017"/>
            <a:ext cx="6248400" cy="4169366"/>
          </a:xfrm>
        </p:spPr>
      </p:pic>
      <p:sp>
        <p:nvSpPr>
          <p:cNvPr id="9" name="Text Placeholder 8"/>
          <p:cNvSpPr>
            <a:spLocks noGrp="1"/>
          </p:cNvSpPr>
          <p:nvPr>
            <p:ph type="body" idx="2"/>
          </p:nvPr>
        </p:nvSpPr>
        <p:spPr>
          <a:xfrm>
            <a:off x="6781800" y="1600200"/>
            <a:ext cx="1984248" cy="4038600"/>
          </a:xfrm>
        </p:spPr>
        <p:txBody>
          <a:bodyPr>
            <a:normAutofit lnSpcReduction="10000"/>
          </a:bodyPr>
          <a:lstStyle/>
          <a:p>
            <a:r>
              <a:rPr lang="en-US" dirty="0" smtClean="0">
                <a:solidFill>
                  <a:schemeClr val="bg2">
                    <a:lumMod val="40000"/>
                    <a:lumOff val="60000"/>
                  </a:schemeClr>
                </a:solidFill>
              </a:rPr>
              <a:t>The NAACP was founded in 1909 in order to confront the problems of racism, segregation, discrimination, and lynching in American society.  The Springfield, IL Riot of 1908, pictured left, demanded a response.</a:t>
            </a:r>
            <a:endParaRPr lang="en-US" dirty="0">
              <a:solidFill>
                <a:schemeClr val="bg2">
                  <a:lumMod val="40000"/>
                  <a:lumOff val="60000"/>
                </a:schemeClr>
              </a:solidFill>
            </a:endParaRPr>
          </a:p>
        </p:txBody>
      </p:sp>
      <p:sp>
        <p:nvSpPr>
          <p:cNvPr id="7" name="Title 6"/>
          <p:cNvSpPr>
            <a:spLocks noGrp="1"/>
          </p:cNvSpPr>
          <p:nvPr>
            <p:ph type="title"/>
          </p:nvPr>
        </p:nvSpPr>
        <p:spPr/>
        <p:txBody>
          <a:bodyPr/>
          <a:lstStyle/>
          <a:p>
            <a:r>
              <a:rPr lang="en-US" dirty="0" smtClean="0">
                <a:solidFill>
                  <a:schemeClr val="bg2">
                    <a:lumMod val="50000"/>
                  </a:schemeClr>
                </a:solidFill>
              </a:rPr>
              <a:t>The NAACP was founded in 1909</a:t>
            </a:r>
            <a:endParaRPr lang="en-US" dirty="0">
              <a:solidFill>
                <a:schemeClr val="bg2">
                  <a:lumMod val="50000"/>
                </a:schemeClr>
              </a:solidFill>
            </a:endParaRPr>
          </a:p>
        </p:txBody>
      </p:sp>
    </p:spTree>
    <p:extLst>
      <p:ext uri="{BB962C8B-B14F-4D97-AF65-F5344CB8AC3E}">
        <p14:creationId xmlns:p14="http://schemas.microsoft.com/office/powerpoint/2010/main" val="341202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solidFill>
                  <a:schemeClr val="bg1"/>
                </a:solidFill>
              </a:rPr>
              <a:t>The NAACP’s Crusade Against Lynching</a:t>
            </a:r>
            <a:endParaRPr lang="en-US" dirty="0">
              <a:solidFill>
                <a:schemeClr val="bg1"/>
              </a:solidFill>
            </a:endParaRPr>
          </a:p>
        </p:txBody>
      </p:sp>
      <p:pic>
        <p:nvPicPr>
          <p:cNvPr id="8" name="Content Placeholder 7"/>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924719" y="1524000"/>
            <a:ext cx="3124200" cy="4572000"/>
          </a:xfrm>
        </p:spPr>
      </p:pic>
      <p:pic>
        <p:nvPicPr>
          <p:cNvPr id="9" name="Content Placeholder 8"/>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724400" y="1447800"/>
            <a:ext cx="3657601" cy="4495800"/>
          </a:xfrm>
        </p:spPr>
      </p:pic>
    </p:spTree>
    <p:extLst>
      <p:ext uri="{BB962C8B-B14F-4D97-AF65-F5344CB8AC3E}">
        <p14:creationId xmlns:p14="http://schemas.microsoft.com/office/powerpoint/2010/main" val="150545228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256</TotalTime>
  <Words>1295</Words>
  <Application>Microsoft Office PowerPoint</Application>
  <PresentationFormat>On-screen Show (4:3)</PresentationFormat>
  <Paragraphs>56</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Paper</vt:lpstr>
      <vt:lpstr>Struggles for Justice – the Failures of the Progressives</vt:lpstr>
      <vt:lpstr>African Americans Confront Racism</vt:lpstr>
      <vt:lpstr>Tuskegee Institute in Alabama</vt:lpstr>
      <vt:lpstr>Booker T. Washington</vt:lpstr>
      <vt:lpstr>Philanthropists Supported Booker T. Washington’s Trade Schools </vt:lpstr>
      <vt:lpstr>W.E.B. DuBois</vt:lpstr>
      <vt:lpstr>The National Association for the Advancement of Colored People</vt:lpstr>
      <vt:lpstr>The NAACP was founded in 1909</vt:lpstr>
      <vt:lpstr>The NAACP’s Crusade Against Lynching</vt:lpstr>
      <vt:lpstr>Over 1000 African Americans were the victims of lynching during the 1890s</vt:lpstr>
      <vt:lpstr>Ida B. Wells-Barnett</vt:lpstr>
      <vt:lpstr>Woodrow Wilson</vt:lpstr>
      <vt:lpstr>George Washington Carver </vt:lpstr>
      <vt:lpstr>Revolution and Famine in Mexico Led to Migration</vt:lpstr>
      <vt:lpstr>The Chinese Exclusion Act of 1882</vt:lpstr>
      <vt:lpstr>Segregated Public Schools in San Francisco</vt:lpstr>
      <vt:lpstr>The Gentlemen’s Agreement</vt:lpstr>
      <vt:lpstr>In 1913, the state of California forbid Asian immigrants from owning land.</vt:lpstr>
      <vt:lpstr>Anti-Catholic Sentiments in 19th Century</vt:lpstr>
      <vt:lpstr>Anti-Catholicism in the KKK</vt:lpstr>
      <vt:lpstr>Anti-Semitism</vt:lpstr>
      <vt:lpstr>The Lynching of Leo Frank</vt:lpstr>
      <vt:lpstr>The Anti-Defamation League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Struggles for Justice – the Failures of the Progressives</dc:title>
  <dc:creator>Adam</dc:creator>
  <cp:lastModifiedBy>vjdean</cp:lastModifiedBy>
  <cp:revision>23</cp:revision>
  <dcterms:created xsi:type="dcterms:W3CDTF">2010-11-18T01:14:48Z</dcterms:created>
  <dcterms:modified xsi:type="dcterms:W3CDTF">2013-01-09T18:06:34Z</dcterms:modified>
</cp:coreProperties>
</file>